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1" r:id="rId4"/>
    <p:sldId id="262" r:id="rId5"/>
    <p:sldId id="263" r:id="rId6"/>
    <p:sldId id="264" r:id="rId7"/>
    <p:sldId id="272" r:id="rId8"/>
    <p:sldId id="281" r:id="rId9"/>
    <p:sldId id="285" r:id="rId10"/>
    <p:sldId id="282" r:id="rId11"/>
    <p:sldId id="284" r:id="rId12"/>
    <p:sldId id="283" r:id="rId13"/>
    <p:sldId id="287" r:id="rId14"/>
    <p:sldId id="288" r:id="rId15"/>
    <p:sldId id="278" r:id="rId16"/>
    <p:sldId id="279" r:id="rId17"/>
    <p:sldId id="267" r:id="rId18"/>
    <p:sldId id="268" r:id="rId19"/>
    <p:sldId id="269" r:id="rId20"/>
    <p:sldId id="271" r:id="rId21"/>
    <p:sldId id="280" r:id="rId22"/>
    <p:sldId id="273" r:id="rId23"/>
    <p:sldId id="274" r:id="rId24"/>
    <p:sldId id="275" r:id="rId25"/>
    <p:sldId id="270" r:id="rId26"/>
    <p:sldId id="289" r:id="rId27"/>
    <p:sldId id="290" r:id="rId28"/>
    <p:sldId id="291" r:id="rId29"/>
    <p:sldId id="293" r:id="rId30"/>
    <p:sldId id="29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p:scale>
          <a:sx n="70" d="100"/>
          <a:sy n="70" d="100"/>
        </p:scale>
        <p:origin x="54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a:t>Pixels</a:t>
            </a:r>
          </a:p>
        </p:txBody>
      </p:sp>
      <p:sp>
        <p:nvSpPr>
          <p:cNvPr id="3" name="Subtitle 2"/>
          <p:cNvSpPr>
            <a:spLocks noGrp="1"/>
          </p:cNvSpPr>
          <p:nvPr>
            <p:ph type="subTitle" idx="1"/>
          </p:nvPr>
        </p:nvSpPr>
        <p:spPr/>
        <p:txBody>
          <a:bodyPr>
            <a:normAutofit lnSpcReduction="10000"/>
          </a:bodyPr>
          <a:lstStyle/>
          <a:p>
            <a:r>
              <a:rPr lang="en-US" dirty="0"/>
              <a:t>Iteration 3</a:t>
            </a:r>
          </a:p>
          <a:p>
            <a:r>
              <a:rPr lang="en-US" dirty="0"/>
              <a:t>Leader: </a:t>
            </a:r>
            <a:r>
              <a:rPr lang="en-US" dirty="0" err="1"/>
              <a:t>Kem</a:t>
            </a:r>
            <a:r>
              <a:rPr lang="en-US" dirty="0"/>
              <a:t> Andrew</a:t>
            </a:r>
          </a:p>
          <a:p>
            <a:r>
              <a:rPr lang="en-US" dirty="0"/>
              <a:t>Members: Austin </a:t>
            </a:r>
            <a:r>
              <a:rPr lang="en-US" dirty="0" err="1"/>
              <a:t>Cullar</a:t>
            </a:r>
            <a:r>
              <a:rPr lang="en-US" dirty="0"/>
              <a:t>, Taylor Murphy</a:t>
            </a:r>
          </a:p>
          <a:p>
            <a:endParaRPr lang="en-US" dirty="0"/>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5900" y="0"/>
            <a:ext cx="2590800" cy="2590800"/>
          </a:xfrm>
          <a:prstGeom prst="rect">
            <a:avLst/>
          </a:prstGeom>
        </p:spPr>
      </p:pic>
    </p:spTree>
    <p:extLst>
      <p:ext uri="{BB962C8B-B14F-4D97-AF65-F5344CB8AC3E}">
        <p14:creationId xmlns:p14="http://schemas.microsoft.com/office/powerpoint/2010/main" val="4181057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928" y="279399"/>
            <a:ext cx="7619792" cy="6235701"/>
          </a:xfrm>
        </p:spPr>
      </p:pic>
    </p:spTree>
    <p:extLst>
      <p:ext uri="{BB962C8B-B14F-4D97-AF65-F5344CB8AC3E}">
        <p14:creationId xmlns:p14="http://schemas.microsoft.com/office/powerpoint/2010/main" val="44701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68" y="391786"/>
            <a:ext cx="8282431" cy="6096962"/>
          </a:xfrm>
          <a:prstGeom prst="rect">
            <a:avLst/>
          </a:prstGeom>
        </p:spPr>
      </p:pic>
    </p:spTree>
    <p:extLst>
      <p:ext uri="{BB962C8B-B14F-4D97-AF65-F5344CB8AC3E}">
        <p14:creationId xmlns:p14="http://schemas.microsoft.com/office/powerpoint/2010/main" val="298466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166" y="563350"/>
            <a:ext cx="5867634" cy="5317543"/>
          </a:xfrm>
          <a:prstGeom prst="rect">
            <a:avLst/>
          </a:prstGeom>
        </p:spPr>
      </p:pic>
    </p:spTree>
    <p:extLst>
      <p:ext uri="{BB962C8B-B14F-4D97-AF65-F5344CB8AC3E}">
        <p14:creationId xmlns:p14="http://schemas.microsoft.com/office/powerpoint/2010/main" val="292846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1479" y="447491"/>
            <a:ext cx="6894721" cy="6060329"/>
          </a:xfrm>
        </p:spPr>
      </p:pic>
    </p:spTree>
    <p:extLst>
      <p:ext uri="{BB962C8B-B14F-4D97-AF65-F5344CB8AC3E}">
        <p14:creationId xmlns:p14="http://schemas.microsoft.com/office/powerpoint/2010/main" val="383013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6880" y="131007"/>
            <a:ext cx="6659720" cy="6726993"/>
          </a:xfrm>
        </p:spPr>
      </p:pic>
    </p:spTree>
    <p:extLst>
      <p:ext uri="{BB962C8B-B14F-4D97-AF65-F5344CB8AC3E}">
        <p14:creationId xmlns:p14="http://schemas.microsoft.com/office/powerpoint/2010/main" val="3705374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125" y="285544"/>
            <a:ext cx="8911687" cy="1280890"/>
          </a:xfrm>
        </p:spPr>
        <p:txBody>
          <a:bodyPr/>
          <a:lstStyle/>
          <a:p>
            <a:r>
              <a:rPr lang="en-US" dirty="0"/>
              <a:t>Domain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2508" y="519589"/>
            <a:ext cx="2352591" cy="5633561"/>
          </a:xfrm>
          <a:prstGeom prst="rect">
            <a:avLst/>
          </a:prstGeom>
        </p:spPr>
      </p:pic>
    </p:spTree>
    <p:extLst>
      <p:ext uri="{BB962C8B-B14F-4D97-AF65-F5344CB8AC3E}">
        <p14:creationId xmlns:p14="http://schemas.microsoft.com/office/powerpoint/2010/main" val="2328054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9237"/>
            <a:ext cx="8693131" cy="4373563"/>
          </a:xfrm>
        </p:spPr>
      </p:pic>
    </p:spTree>
    <p:extLst>
      <p:ext uri="{BB962C8B-B14F-4D97-AF65-F5344CB8AC3E}">
        <p14:creationId xmlns:p14="http://schemas.microsoft.com/office/powerpoint/2010/main" val="163788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 Work Accomplished</a:t>
            </a:r>
          </a:p>
        </p:txBody>
      </p:sp>
      <p:sp>
        <p:nvSpPr>
          <p:cNvPr id="3" name="Content Placeholder 2"/>
          <p:cNvSpPr>
            <a:spLocks noGrp="1"/>
          </p:cNvSpPr>
          <p:nvPr>
            <p:ph idx="1"/>
          </p:nvPr>
        </p:nvSpPr>
        <p:spPr/>
        <p:txBody>
          <a:bodyPr/>
          <a:lstStyle/>
          <a:p>
            <a:r>
              <a:rPr lang="en-US" sz="2800" dirty="0"/>
              <a:t>Taylor:</a:t>
            </a:r>
            <a:r>
              <a:rPr lang="en-US" dirty="0"/>
              <a:t> Videos, Functional Requirements, Non Functional Requirements, Controller Code, </a:t>
            </a:r>
            <a:r>
              <a:rPr lang="en-US" dirty="0" err="1"/>
              <a:t>Threshholding</a:t>
            </a:r>
            <a:r>
              <a:rPr lang="en-US" dirty="0"/>
              <a:t> Code</a:t>
            </a:r>
          </a:p>
          <a:p>
            <a:endParaRPr lang="en-US" dirty="0"/>
          </a:p>
          <a:p>
            <a:r>
              <a:rPr lang="en-US" sz="2800" dirty="0" err="1"/>
              <a:t>Kem</a:t>
            </a:r>
            <a:r>
              <a:rPr lang="en-US" sz="2800" dirty="0"/>
              <a:t>: </a:t>
            </a:r>
            <a:r>
              <a:rPr lang="en-US" dirty="0"/>
              <a:t>Videos, Sequence Diagrams, Domain Model, Architectural Model, GUI Code Testing</a:t>
            </a:r>
          </a:p>
          <a:p>
            <a:endParaRPr lang="en-US" dirty="0"/>
          </a:p>
          <a:p>
            <a:r>
              <a:rPr lang="en-US" sz="2800" dirty="0"/>
              <a:t>Austin: </a:t>
            </a:r>
            <a:r>
              <a:rPr lang="en-US" dirty="0"/>
              <a:t>Use Case Diagrams, Expanded Use Cases, Stitching code</a:t>
            </a:r>
            <a:endParaRPr lang="en-US" sz="2800" dirty="0"/>
          </a:p>
          <a:p>
            <a:endParaRPr lang="en-US" dirty="0"/>
          </a:p>
          <a:p>
            <a:endParaRPr lang="en-US" dirty="0"/>
          </a:p>
        </p:txBody>
      </p:sp>
    </p:spTree>
    <p:extLst>
      <p:ext uri="{BB962C8B-B14F-4D97-AF65-F5344CB8AC3E}">
        <p14:creationId xmlns:p14="http://schemas.microsoft.com/office/powerpoint/2010/main" val="280706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a:xfrm>
            <a:off x="2589212" y="1574800"/>
            <a:ext cx="8915400" cy="4336422"/>
          </a:xfrm>
        </p:spPr>
        <p:txBody>
          <a:bodyPr>
            <a:normAutofit/>
          </a:bodyPr>
          <a:lstStyle/>
          <a:p>
            <a:r>
              <a:rPr lang="en-US" sz="3200" b="1" dirty="0"/>
              <a:t>Primary Goals</a:t>
            </a:r>
          </a:p>
          <a:p>
            <a:pPr lvl="1"/>
            <a:r>
              <a:rPr lang="en-US" sz="2400" dirty="0" err="1"/>
              <a:t>Thresholding</a:t>
            </a:r>
            <a:r>
              <a:rPr lang="en-US" sz="2400" dirty="0"/>
              <a:t> automation</a:t>
            </a:r>
          </a:p>
          <a:p>
            <a:pPr lvl="1"/>
            <a:endParaRPr lang="en-US" sz="2400" dirty="0"/>
          </a:p>
          <a:p>
            <a:pPr lvl="1"/>
            <a:r>
              <a:rPr lang="en-US" sz="2400" dirty="0"/>
              <a:t>Stitching algorithm</a:t>
            </a:r>
          </a:p>
          <a:p>
            <a:pPr lvl="1"/>
            <a:endParaRPr lang="en-US" sz="2400" dirty="0"/>
          </a:p>
          <a:p>
            <a:pPr lvl="1"/>
            <a:r>
              <a:rPr lang="en-US" sz="2400" dirty="0"/>
              <a:t>GUI to Controller integration</a:t>
            </a:r>
          </a:p>
        </p:txBody>
      </p:sp>
    </p:spTree>
    <p:extLst>
      <p:ext uri="{BB962C8B-B14F-4D97-AF65-F5344CB8AC3E}">
        <p14:creationId xmlns:p14="http://schemas.microsoft.com/office/powerpoint/2010/main" val="141293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1" y="624110"/>
            <a:ext cx="9713912" cy="1280890"/>
          </a:xfrm>
        </p:spPr>
        <p:txBody>
          <a:bodyPr/>
          <a:lstStyle/>
          <a:p>
            <a:r>
              <a:rPr lang="en-US" dirty="0"/>
              <a:t>Conversion Threshold Automation</a:t>
            </a:r>
          </a:p>
        </p:txBody>
      </p:sp>
      <p:sp>
        <p:nvSpPr>
          <p:cNvPr id="3" name="Content Placeholder 2"/>
          <p:cNvSpPr>
            <a:spLocks noGrp="1"/>
          </p:cNvSpPr>
          <p:nvPr>
            <p:ph idx="1"/>
          </p:nvPr>
        </p:nvSpPr>
        <p:spPr>
          <a:xfrm>
            <a:off x="6756400" y="1624012"/>
            <a:ext cx="5130800" cy="4522788"/>
          </a:xfrm>
        </p:spPr>
        <p:txBody>
          <a:bodyPr>
            <a:normAutofit fontScale="92500" lnSpcReduction="10000"/>
          </a:bodyPr>
          <a:lstStyle/>
          <a:p>
            <a:pPr marL="0" indent="0">
              <a:buNone/>
            </a:pPr>
            <a:r>
              <a:rPr lang="en-US" b="1" dirty="0"/>
              <a:t>Otsu’s Method</a:t>
            </a:r>
          </a:p>
          <a:p>
            <a:r>
              <a:rPr lang="en-US" dirty="0"/>
              <a:t>Method of automatically determining necessary threshold for binary image conversion.</a:t>
            </a:r>
          </a:p>
          <a:p>
            <a:r>
              <a:rPr lang="en-US" dirty="0"/>
              <a:t>Analyses the area surrounding a given pixel and uses that data to determine the best conversion threshold for that picture.</a:t>
            </a:r>
          </a:p>
          <a:p>
            <a:pPr marL="0" indent="0">
              <a:buNone/>
            </a:pPr>
            <a:endParaRPr lang="en-US" dirty="0"/>
          </a:p>
          <a:p>
            <a:pPr marL="0" indent="0">
              <a:buNone/>
            </a:pPr>
            <a:r>
              <a:rPr lang="en-US" b="1" dirty="0"/>
              <a:t>3 Steps</a:t>
            </a:r>
          </a:p>
          <a:p>
            <a:r>
              <a:rPr lang="en-US" dirty="0"/>
              <a:t>Convert raw color image to Greyscale</a:t>
            </a:r>
          </a:p>
          <a:p>
            <a:r>
              <a:rPr lang="en-US" dirty="0"/>
              <a:t>Filter the </a:t>
            </a:r>
            <a:r>
              <a:rPr lang="en-US" dirty="0" err="1"/>
              <a:t>greyscaled</a:t>
            </a:r>
            <a:r>
              <a:rPr lang="en-US" dirty="0"/>
              <a:t> image through a </a:t>
            </a:r>
            <a:r>
              <a:rPr lang="en-US" dirty="0" err="1"/>
              <a:t>Guassian</a:t>
            </a:r>
            <a:r>
              <a:rPr lang="en-US" dirty="0"/>
              <a:t> Filter</a:t>
            </a:r>
          </a:p>
          <a:p>
            <a:r>
              <a:rPr lang="en-US" dirty="0"/>
              <a:t>Apply Otsu’s conversion method to the filtered image  </a:t>
            </a:r>
          </a:p>
          <a:p>
            <a:endParaRPr lang="en-US" dirty="0"/>
          </a:p>
        </p:txBody>
      </p:sp>
      <p:pic>
        <p:nvPicPr>
          <p:cNvPr id="1026" name="Picture 2" descr="ots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4" y="1624012"/>
            <a:ext cx="6360169" cy="452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Summary(Updates)</a:t>
            </a:r>
          </a:p>
        </p:txBody>
      </p:sp>
      <p:sp>
        <p:nvSpPr>
          <p:cNvPr id="3" name="Content Placeholder 2"/>
          <p:cNvSpPr>
            <a:spLocks noGrp="1"/>
          </p:cNvSpPr>
          <p:nvPr>
            <p:ph idx="1"/>
          </p:nvPr>
        </p:nvSpPr>
        <p:spPr>
          <a:xfrm>
            <a:off x="2589212" y="3594100"/>
            <a:ext cx="8915400" cy="2317122"/>
          </a:xfrm>
        </p:spPr>
        <p:txBody>
          <a:bodyPr>
            <a:normAutofit fontScale="92500"/>
          </a:bodyPr>
          <a:lstStyle/>
          <a:p>
            <a:endParaRPr lang="en-US" dirty="0"/>
          </a:p>
          <a:p>
            <a:r>
              <a:rPr lang="en-US" dirty="0"/>
              <a:t>Our project takes a series of images from an experimental test and converts them to binary black and white images for analysis</a:t>
            </a:r>
          </a:p>
          <a:p>
            <a:r>
              <a:rPr lang="en-US" dirty="0"/>
              <a:t>Using the difference between each subsequent image our program will be able determine values i.e.(dispersant speed, drop volume) critical to learning how best to extract underground oils lock inside porous structures in the ground </a:t>
            </a:r>
          </a:p>
          <a:p>
            <a:r>
              <a:rPr lang="en-US" dirty="0"/>
              <a:t>Newly added! – Stitching, and Auto </a:t>
            </a:r>
            <a:r>
              <a:rPr lang="en-US" dirty="0" err="1"/>
              <a:t>Threshholding</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519" y="1364948"/>
            <a:ext cx="3192462" cy="24323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331" y="1364949"/>
            <a:ext cx="3191670" cy="24317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1" y="1364947"/>
            <a:ext cx="3191671" cy="2431749"/>
          </a:xfrm>
          <a:prstGeom prst="rect">
            <a:avLst/>
          </a:prstGeom>
        </p:spPr>
      </p:pic>
    </p:spTree>
    <p:extLst>
      <p:ext uri="{BB962C8B-B14F-4D97-AF65-F5344CB8AC3E}">
        <p14:creationId xmlns:p14="http://schemas.microsoft.com/office/powerpoint/2010/main" val="3491627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0750" y="1503362"/>
            <a:ext cx="10667496" cy="4554538"/>
          </a:xfrm>
          <a:prstGeom prst="rect">
            <a:avLst/>
          </a:prstGeom>
        </p:spPr>
      </p:pic>
      <p:sp>
        <p:nvSpPr>
          <p:cNvPr id="5" name="Title 1"/>
          <p:cNvSpPr>
            <a:spLocks noGrp="1"/>
          </p:cNvSpPr>
          <p:nvPr>
            <p:ph type="title"/>
          </p:nvPr>
        </p:nvSpPr>
        <p:spPr>
          <a:xfrm>
            <a:off x="1625600" y="624110"/>
            <a:ext cx="10401299" cy="1280890"/>
          </a:xfrm>
        </p:spPr>
        <p:txBody>
          <a:bodyPr/>
          <a:lstStyle/>
          <a:p>
            <a:r>
              <a:rPr lang="en-US" dirty="0"/>
              <a:t>Conversion Threshold Automation (Cont.)</a:t>
            </a:r>
          </a:p>
        </p:txBody>
      </p:sp>
    </p:spTree>
    <p:extLst>
      <p:ext uri="{BB962C8B-B14F-4D97-AF65-F5344CB8AC3E}">
        <p14:creationId xmlns:p14="http://schemas.microsoft.com/office/powerpoint/2010/main" val="251016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roller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400" y="467594"/>
            <a:ext cx="11569700" cy="5564906"/>
          </a:xfrm>
          <a:prstGeom prst="rect">
            <a:avLst/>
          </a:prstGeom>
        </p:spPr>
      </p:pic>
    </p:spTree>
    <p:extLst>
      <p:ext uri="{BB962C8B-B14F-4D97-AF65-F5344CB8AC3E}">
        <p14:creationId xmlns:p14="http://schemas.microsoft.com/office/powerpoint/2010/main" val="41983416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624110"/>
            <a:ext cx="9612312" cy="1280890"/>
          </a:xfrm>
        </p:spPr>
        <p:txBody>
          <a:bodyPr/>
          <a:lstStyle/>
          <a:p>
            <a:r>
              <a:rPr lang="en-US" dirty="0"/>
              <a:t>Image Stitching Problem</a:t>
            </a:r>
            <a:br>
              <a:rPr lang="en-US" dirty="0"/>
            </a:br>
            <a:endParaRPr lang="en-US" dirty="0"/>
          </a:p>
        </p:txBody>
      </p:sp>
      <p:sp>
        <p:nvSpPr>
          <p:cNvPr id="3" name="Content Placeholder 2"/>
          <p:cNvSpPr>
            <a:spLocks noGrp="1"/>
          </p:cNvSpPr>
          <p:nvPr>
            <p:ph idx="1"/>
          </p:nvPr>
        </p:nvSpPr>
        <p:spPr>
          <a:xfrm>
            <a:off x="1514475" y="1384300"/>
            <a:ext cx="3418681" cy="4533900"/>
          </a:xfrm>
        </p:spPr>
        <p:txBody>
          <a:bodyPr/>
          <a:lstStyle/>
          <a:p>
            <a:endParaRPr lang="en-US" dirty="0"/>
          </a:p>
          <a:p>
            <a:r>
              <a:rPr lang="en-US" dirty="0"/>
              <a:t>In our original design, we assumed that each image would be mutually-exclusive - that is, there would be no overlap between images</a:t>
            </a:r>
          </a:p>
          <a:p>
            <a:endParaRPr lang="en-US" dirty="0"/>
          </a:p>
          <a:p>
            <a:endParaRPr lang="en-US" dirty="0"/>
          </a:p>
          <a:p>
            <a:r>
              <a:rPr lang="en-US" dirty="0"/>
              <a:t>However, in reality, the sequence of images will contain some overlap</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2050" name="Picture 2" descr="http://miseaupoint.org/blog/en/wp-content/uploads/2014/01/photo_stitch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916" y="1384300"/>
            <a:ext cx="5931853"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36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lstStyle/>
          <a:p>
            <a:r>
              <a:rPr lang="en-US" sz="2400" dirty="0"/>
              <a:t>We need an algorithm to find these “overlaps” and remove them so that no part of any image is processed more than once.</a:t>
            </a:r>
          </a:p>
          <a:p>
            <a:pPr marL="0" indent="0">
              <a:buNone/>
            </a:pPr>
            <a:br>
              <a:rPr lang="en-US" dirty="0"/>
            </a:br>
            <a:r>
              <a:rPr lang="en-US" b="1" dirty="0"/>
              <a:t>Reasons employing such an algorithm:</a:t>
            </a:r>
          </a:p>
          <a:p>
            <a:pPr fontAlgn="base"/>
            <a:r>
              <a:rPr lang="en-US" dirty="0"/>
              <a:t>Prevent inaccuracies in data</a:t>
            </a:r>
          </a:p>
          <a:p>
            <a:pPr fontAlgn="base"/>
            <a:r>
              <a:rPr lang="en-US" dirty="0"/>
              <a:t>Eliminate human error involved in moving cameras (ideally)</a:t>
            </a:r>
          </a:p>
          <a:p>
            <a:endParaRPr lang="en-US" dirty="0"/>
          </a:p>
        </p:txBody>
      </p:sp>
    </p:spTree>
    <p:extLst>
      <p:ext uri="{BB962C8B-B14F-4D97-AF65-F5344CB8AC3E}">
        <p14:creationId xmlns:p14="http://schemas.microsoft.com/office/powerpoint/2010/main" val="269589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Stitching Problem</a:t>
            </a:r>
          </a:p>
        </p:txBody>
      </p:sp>
      <p:sp>
        <p:nvSpPr>
          <p:cNvPr id="3" name="Content Placeholder 2"/>
          <p:cNvSpPr>
            <a:spLocks noGrp="1"/>
          </p:cNvSpPr>
          <p:nvPr>
            <p:ph idx="1"/>
          </p:nvPr>
        </p:nvSpPr>
        <p:spPr/>
        <p:txBody>
          <a:bodyPr>
            <a:normAutofit fontScale="92500" lnSpcReduction="20000"/>
          </a:bodyPr>
          <a:lstStyle/>
          <a:p>
            <a:r>
              <a:rPr lang="en-US" dirty="0"/>
              <a:t>The heuristic for such an algorithm may be written as follows:</a:t>
            </a:r>
          </a:p>
          <a:p>
            <a:pPr marL="0" indent="0">
              <a:buNone/>
            </a:pPr>
            <a:r>
              <a:rPr lang="en-US" dirty="0"/>
              <a:t>X=1</a:t>
            </a:r>
          </a:p>
          <a:p>
            <a:pPr marL="0" indent="0">
              <a:buNone/>
            </a:pPr>
            <a:br>
              <a:rPr lang="en-US" dirty="0"/>
            </a:br>
            <a:r>
              <a:rPr lang="en-US" dirty="0"/>
              <a:t>Compare last X pixel columns of image A with the first X pixel columns of image B.</a:t>
            </a:r>
          </a:p>
          <a:p>
            <a:pPr marL="0" indent="0">
              <a:buNone/>
            </a:pPr>
            <a:br>
              <a:rPr lang="en-US" dirty="0"/>
            </a:br>
            <a:r>
              <a:rPr lang="en-US" dirty="0"/>
              <a:t>While (Overlap!=found):</a:t>
            </a:r>
          </a:p>
          <a:p>
            <a:pPr marL="0" indent="0">
              <a:buNone/>
            </a:pPr>
            <a:r>
              <a:rPr lang="en-US" dirty="0"/>
              <a:t>	If (image A columns != image B columns):</a:t>
            </a:r>
          </a:p>
          <a:p>
            <a:pPr marL="0" indent="0">
              <a:buNone/>
            </a:pPr>
            <a:r>
              <a:rPr lang="en-US" dirty="0"/>
              <a:t>		X+=1</a:t>
            </a:r>
          </a:p>
          <a:p>
            <a:pPr marL="0" indent="0">
              <a:buNone/>
            </a:pPr>
            <a:r>
              <a:rPr lang="en-US" dirty="0"/>
              <a:t>	else</a:t>
            </a:r>
          </a:p>
          <a:p>
            <a:pPr marL="0" indent="0">
              <a:buNone/>
            </a:pPr>
            <a:r>
              <a:rPr lang="en-US" dirty="0"/>
              <a:t>		Overlap = found</a:t>
            </a:r>
          </a:p>
          <a:p>
            <a:pPr marL="0" indent="0">
              <a:buNone/>
            </a:pPr>
            <a:r>
              <a:rPr lang="en-US" dirty="0"/>
              <a:t>Eliminate Overlap, and stitch images A and B together</a:t>
            </a:r>
          </a:p>
          <a:p>
            <a:pPr marL="0" indent="0">
              <a:buNone/>
            </a:pPr>
            <a:r>
              <a:rPr lang="en-US" dirty="0"/>
              <a:t>(The result of this algorithm will be one large composite image)</a:t>
            </a:r>
          </a:p>
        </p:txBody>
      </p:sp>
    </p:spTree>
    <p:extLst>
      <p:ext uri="{BB962C8B-B14F-4D97-AF65-F5344CB8AC3E}">
        <p14:creationId xmlns:p14="http://schemas.microsoft.com/office/powerpoint/2010/main" val="1740162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pPr marL="0" indent="0">
              <a:buNone/>
            </a:pPr>
            <a:r>
              <a:rPr lang="en-US" sz="2400" b="1" dirty="0" err="1"/>
              <a:t>Rapise</a:t>
            </a:r>
            <a:r>
              <a:rPr lang="en-US" sz="2400" b="1" dirty="0"/>
              <a:t> testing software</a:t>
            </a:r>
            <a:endParaRPr lang="en-US" sz="2400" dirty="0"/>
          </a:p>
          <a:p>
            <a:r>
              <a:rPr lang="en-US" dirty="0"/>
              <a:t>Runs in the background while user walks through the use of the program</a:t>
            </a:r>
          </a:p>
          <a:p>
            <a:endParaRPr lang="en-US" dirty="0"/>
          </a:p>
          <a:p>
            <a:pPr marL="0" indent="0">
              <a:buNone/>
            </a:pPr>
            <a:r>
              <a:rPr lang="en-US" sz="2400" b="1" dirty="0"/>
              <a:t>Current Hurdles</a:t>
            </a:r>
          </a:p>
          <a:p>
            <a:r>
              <a:rPr lang="en-US" dirty="0"/>
              <a:t>Requires the conversion of the program to a stand alone .exe for analysis</a:t>
            </a:r>
          </a:p>
          <a:p>
            <a:endParaRPr lang="en-US" dirty="0"/>
          </a:p>
          <a:p>
            <a:pPr marL="0" indent="0">
              <a:buNone/>
            </a:pPr>
            <a:r>
              <a:rPr lang="en-US" sz="2400" b="1" dirty="0"/>
              <a:t>Roadblocks</a:t>
            </a:r>
          </a:p>
          <a:p>
            <a:r>
              <a:rPr lang="en-US" dirty="0"/>
              <a:t>Conversion to .exe file ruins the program and is therefore currently untestable </a:t>
            </a:r>
          </a:p>
        </p:txBody>
      </p:sp>
    </p:spTree>
    <p:extLst>
      <p:ext uri="{BB962C8B-B14F-4D97-AF65-F5344CB8AC3E}">
        <p14:creationId xmlns:p14="http://schemas.microsoft.com/office/powerpoint/2010/main" val="3545917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Interface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89212" y="1736179"/>
            <a:ext cx="8288338" cy="4827272"/>
          </a:xfrm>
          <a:prstGeom prst="rect">
            <a:avLst/>
          </a:prstGeom>
        </p:spPr>
      </p:pic>
    </p:spTree>
    <p:extLst>
      <p:ext uri="{BB962C8B-B14F-4D97-AF65-F5344CB8AC3E}">
        <p14:creationId xmlns:p14="http://schemas.microsoft.com/office/powerpoint/2010/main" val="206063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Interface Labeled</a:t>
            </a:r>
          </a:p>
        </p:txBody>
      </p:sp>
      <p:pic>
        <p:nvPicPr>
          <p:cNvPr id="3" name="Picture 2"/>
          <p:cNvPicPr>
            <a:picLocks noChangeAspect="1"/>
          </p:cNvPicPr>
          <p:nvPr/>
        </p:nvPicPr>
        <p:blipFill>
          <a:blip r:embed="rId2"/>
          <a:stretch>
            <a:fillRect/>
          </a:stretch>
        </p:blipFill>
        <p:spPr>
          <a:xfrm>
            <a:off x="2961010" y="1783804"/>
            <a:ext cx="7381940" cy="4299370"/>
          </a:xfrm>
          <a:prstGeom prst="rect">
            <a:avLst/>
          </a:prstGeom>
        </p:spPr>
      </p:pic>
      <p:cxnSp>
        <p:nvCxnSpPr>
          <p:cNvPr id="5" name="Elbow Connector 4"/>
          <p:cNvCxnSpPr/>
          <p:nvPr/>
        </p:nvCxnSpPr>
        <p:spPr>
          <a:xfrm rot="10800000" flipV="1">
            <a:off x="9011480" y="3221666"/>
            <a:ext cx="1722782" cy="4359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rot="10800000" flipV="1">
            <a:off x="9011480" y="2519916"/>
            <a:ext cx="1722782" cy="4234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0800000" flipV="1">
            <a:off x="9011480" y="3877261"/>
            <a:ext cx="1722782" cy="4945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10800000">
            <a:off x="9011480" y="5086064"/>
            <a:ext cx="1699556" cy="1821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49" idx="1"/>
          </p:cNvCxnSpPr>
          <p:nvPr/>
        </p:nvCxnSpPr>
        <p:spPr>
          <a:xfrm flipV="1">
            <a:off x="10259600" y="4707720"/>
            <a:ext cx="451436" cy="2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endCxn id="21" idx="1"/>
          </p:cNvCxnSpPr>
          <p:nvPr/>
        </p:nvCxnSpPr>
        <p:spPr>
          <a:xfrm>
            <a:off x="2141488" y="1816817"/>
            <a:ext cx="1091625" cy="3570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2141488" y="5359119"/>
            <a:ext cx="1037647" cy="4040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233113" y="2030819"/>
            <a:ext cx="297455" cy="286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233113" y="5626510"/>
            <a:ext cx="541445" cy="242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78456" y="4562426"/>
            <a:ext cx="1881144" cy="2966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91377" y="4933508"/>
            <a:ext cx="920102" cy="2339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33113" y="2413591"/>
            <a:ext cx="4774914" cy="3455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091377" y="2838893"/>
            <a:ext cx="920102" cy="308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091377" y="3534976"/>
            <a:ext cx="920102" cy="303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091377" y="4231760"/>
            <a:ext cx="920102" cy="292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Elbow Connector 37"/>
          <p:cNvCxnSpPr/>
          <p:nvPr/>
        </p:nvCxnSpPr>
        <p:spPr>
          <a:xfrm flipV="1">
            <a:off x="2141488" y="2381692"/>
            <a:ext cx="1405731" cy="5616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47220" y="2030819"/>
            <a:ext cx="652639" cy="350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221385" y="5167424"/>
            <a:ext cx="920103" cy="520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Program Status</a:t>
            </a:r>
          </a:p>
        </p:txBody>
      </p:sp>
      <p:sp>
        <p:nvSpPr>
          <p:cNvPr id="43" name="Rectangle 42"/>
          <p:cNvSpPr/>
          <p:nvPr/>
        </p:nvSpPr>
        <p:spPr>
          <a:xfrm>
            <a:off x="1221385" y="2676623"/>
            <a:ext cx="920103" cy="533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Window Title</a:t>
            </a:r>
          </a:p>
        </p:txBody>
      </p:sp>
      <p:sp>
        <p:nvSpPr>
          <p:cNvPr id="44" name="Rectangle 43"/>
          <p:cNvSpPr/>
          <p:nvPr/>
        </p:nvSpPr>
        <p:spPr>
          <a:xfrm>
            <a:off x="1221385" y="1542693"/>
            <a:ext cx="920103" cy="515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Window Icon</a:t>
            </a:r>
          </a:p>
        </p:txBody>
      </p:sp>
      <p:sp>
        <p:nvSpPr>
          <p:cNvPr id="45" name="Rectangle 44"/>
          <p:cNvSpPr/>
          <p:nvPr/>
        </p:nvSpPr>
        <p:spPr>
          <a:xfrm>
            <a:off x="10734262" y="2057929"/>
            <a:ext cx="897757" cy="61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Opens File Explorer</a:t>
            </a:r>
          </a:p>
        </p:txBody>
      </p:sp>
      <p:sp>
        <p:nvSpPr>
          <p:cNvPr id="46" name="Rectangle 45"/>
          <p:cNvSpPr/>
          <p:nvPr/>
        </p:nvSpPr>
        <p:spPr>
          <a:xfrm>
            <a:off x="10734262" y="2993065"/>
            <a:ext cx="897757" cy="54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Close PIXELS</a:t>
            </a:r>
          </a:p>
        </p:txBody>
      </p:sp>
      <p:sp>
        <p:nvSpPr>
          <p:cNvPr id="47" name="Rectangle 46"/>
          <p:cNvSpPr/>
          <p:nvPr/>
        </p:nvSpPr>
        <p:spPr>
          <a:xfrm>
            <a:off x="10734262" y="3686665"/>
            <a:ext cx="1259264" cy="43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Insert Framerate</a:t>
            </a:r>
          </a:p>
        </p:txBody>
      </p:sp>
      <p:sp>
        <p:nvSpPr>
          <p:cNvPr id="49" name="Rectangle 48"/>
          <p:cNvSpPr/>
          <p:nvPr/>
        </p:nvSpPr>
        <p:spPr>
          <a:xfrm>
            <a:off x="10711036" y="4511017"/>
            <a:ext cx="793575" cy="393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Tooltip</a:t>
            </a:r>
          </a:p>
        </p:txBody>
      </p:sp>
      <p:sp>
        <p:nvSpPr>
          <p:cNvPr id="51" name="Rectangle 50"/>
          <p:cNvSpPr/>
          <p:nvPr/>
        </p:nvSpPr>
        <p:spPr>
          <a:xfrm>
            <a:off x="10711036" y="5032163"/>
            <a:ext cx="1174203" cy="475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Framerate Box</a:t>
            </a:r>
          </a:p>
        </p:txBody>
      </p:sp>
      <p:sp>
        <p:nvSpPr>
          <p:cNvPr id="52" name="Rectangle 51"/>
          <p:cNvSpPr/>
          <p:nvPr/>
        </p:nvSpPr>
        <p:spPr>
          <a:xfrm>
            <a:off x="1221385" y="3686665"/>
            <a:ext cx="1192206" cy="545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Clickable Logo</a:t>
            </a:r>
          </a:p>
        </p:txBody>
      </p:sp>
      <p:cxnSp>
        <p:nvCxnSpPr>
          <p:cNvPr id="56" name="Elbow Connector 55"/>
          <p:cNvCxnSpPr>
            <a:stCxn id="52" idx="3"/>
          </p:cNvCxnSpPr>
          <p:nvPr/>
        </p:nvCxnSpPr>
        <p:spPr>
          <a:xfrm flipV="1">
            <a:off x="2413591" y="3959212"/>
            <a:ext cx="765544" cy="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119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Testing</a:t>
            </a:r>
          </a:p>
        </p:txBody>
      </p:sp>
      <p:pic>
        <p:nvPicPr>
          <p:cNvPr id="4" name="Picture 3"/>
          <p:cNvPicPr>
            <a:picLocks noChangeAspect="1"/>
          </p:cNvPicPr>
          <p:nvPr/>
        </p:nvPicPr>
        <p:blipFill>
          <a:blip r:embed="rId2"/>
          <a:stretch>
            <a:fillRect/>
          </a:stretch>
        </p:blipFill>
        <p:spPr>
          <a:xfrm>
            <a:off x="658311" y="1606948"/>
            <a:ext cx="5306865" cy="1737341"/>
          </a:xfrm>
          <a:prstGeom prst="rect">
            <a:avLst/>
          </a:prstGeom>
        </p:spPr>
      </p:pic>
      <p:sp>
        <p:nvSpPr>
          <p:cNvPr id="5" name="Rectangle 4"/>
          <p:cNvSpPr/>
          <p:nvPr/>
        </p:nvSpPr>
        <p:spPr>
          <a:xfrm>
            <a:off x="2853813" y="2182761"/>
            <a:ext cx="287593" cy="28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8311" y="1606948"/>
            <a:ext cx="564433" cy="2292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411127" y="3470063"/>
            <a:ext cx="7521917" cy="3116677"/>
          </a:xfrm>
          <a:prstGeom prst="rect">
            <a:avLst/>
          </a:prstGeom>
        </p:spPr>
      </p:pic>
    </p:spTree>
    <p:extLst>
      <p:ext uri="{BB962C8B-B14F-4D97-AF65-F5344CB8AC3E}">
        <p14:creationId xmlns:p14="http://schemas.microsoft.com/office/powerpoint/2010/main" val="274172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04731" y="3774734"/>
            <a:ext cx="5380047" cy="2822832"/>
          </a:xfrm>
          <a:prstGeom prst="rect">
            <a:avLst/>
          </a:prstGeom>
        </p:spPr>
      </p:pic>
      <p:sp>
        <p:nvSpPr>
          <p:cNvPr id="2" name="Title 1"/>
          <p:cNvSpPr>
            <a:spLocks noGrp="1"/>
          </p:cNvSpPr>
          <p:nvPr>
            <p:ph type="title"/>
          </p:nvPr>
        </p:nvSpPr>
        <p:spPr/>
        <p:txBody>
          <a:bodyPr>
            <a:normAutofit/>
          </a:bodyPr>
          <a:lstStyle/>
          <a:p>
            <a:r>
              <a:rPr lang="en-US" sz="6000" dirty="0"/>
              <a:t>Testing</a:t>
            </a:r>
          </a:p>
        </p:txBody>
      </p:sp>
      <p:pic>
        <p:nvPicPr>
          <p:cNvPr id="4" name="Picture 3"/>
          <p:cNvPicPr>
            <a:picLocks noChangeAspect="1"/>
          </p:cNvPicPr>
          <p:nvPr/>
        </p:nvPicPr>
        <p:blipFill>
          <a:blip r:embed="rId3"/>
          <a:stretch>
            <a:fillRect/>
          </a:stretch>
        </p:blipFill>
        <p:spPr>
          <a:xfrm>
            <a:off x="1746913" y="1677640"/>
            <a:ext cx="5823703" cy="3699579"/>
          </a:xfrm>
          <a:prstGeom prst="rect">
            <a:avLst/>
          </a:prstGeom>
        </p:spPr>
      </p:pic>
    </p:spTree>
    <p:extLst>
      <p:ext uri="{BB962C8B-B14F-4D97-AF65-F5344CB8AC3E}">
        <p14:creationId xmlns:p14="http://schemas.microsoft.com/office/powerpoint/2010/main" val="2652842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requirements</a:t>
            </a:r>
          </a:p>
        </p:txBody>
      </p:sp>
      <p:sp>
        <p:nvSpPr>
          <p:cNvPr id="3" name="Content Placeholder 2"/>
          <p:cNvSpPr>
            <a:spLocks noGrp="1"/>
          </p:cNvSpPr>
          <p:nvPr>
            <p:ph idx="1"/>
          </p:nvPr>
        </p:nvSpPr>
        <p:spPr>
          <a:xfrm>
            <a:off x="2589212" y="1498600"/>
            <a:ext cx="8915400" cy="4412622"/>
          </a:xfrm>
        </p:spPr>
        <p:txBody>
          <a:bodyPr>
            <a:normAutofit fontScale="85000" lnSpcReduction="10000"/>
          </a:bodyPr>
          <a:lstStyle/>
          <a:p>
            <a:pPr>
              <a:lnSpc>
                <a:spcPct val="200000"/>
              </a:lnSpc>
              <a:spcBef>
                <a:spcPts val="0"/>
              </a:spcBef>
            </a:pPr>
            <a:r>
              <a:rPr lang="en-US" dirty="0"/>
              <a:t>R1: The system must convert a set of color images into binary images</a:t>
            </a:r>
          </a:p>
          <a:p>
            <a:pPr>
              <a:lnSpc>
                <a:spcPct val="200000"/>
              </a:lnSpc>
              <a:spcBef>
                <a:spcPts val="0"/>
              </a:spcBef>
            </a:pPr>
            <a:r>
              <a:rPr lang="en-US" dirty="0"/>
              <a:t>R2: The system must store and tag each new binary image for troubleshooting purposes</a:t>
            </a:r>
          </a:p>
          <a:p>
            <a:pPr>
              <a:lnSpc>
                <a:spcPct val="200000"/>
              </a:lnSpc>
              <a:spcBef>
                <a:spcPts val="0"/>
              </a:spcBef>
            </a:pPr>
            <a:r>
              <a:rPr lang="en-US" dirty="0"/>
              <a:t>R3: The system must count the up number of each pixel for each individual image and store the data for later use</a:t>
            </a:r>
          </a:p>
          <a:p>
            <a:pPr>
              <a:lnSpc>
                <a:spcPct val="200000"/>
              </a:lnSpc>
              <a:spcBef>
                <a:spcPts val="0"/>
              </a:spcBef>
            </a:pPr>
            <a:r>
              <a:rPr lang="en-US" dirty="0"/>
              <a:t>R4: The system must be able to calculate the proper stitching points for 2 images</a:t>
            </a:r>
          </a:p>
          <a:p>
            <a:pPr>
              <a:lnSpc>
                <a:spcPct val="200000"/>
              </a:lnSpc>
              <a:spcBef>
                <a:spcPts val="0"/>
              </a:spcBef>
            </a:pPr>
            <a:r>
              <a:rPr lang="en-US" strike="sngStrike" dirty="0">
                <a:solidFill>
                  <a:srgbClr val="FF0000"/>
                </a:solidFill>
              </a:rPr>
              <a:t>R5: The system must graph  the gathered data for user analysis</a:t>
            </a:r>
          </a:p>
          <a:p>
            <a:pPr>
              <a:lnSpc>
                <a:spcPct val="200000"/>
              </a:lnSpc>
              <a:spcBef>
                <a:spcPts val="0"/>
              </a:spcBef>
            </a:pPr>
            <a:r>
              <a:rPr lang="en-US" dirty="0"/>
              <a:t>R6: The system must allow for repeatability such that multiple sets of data can be processed in sequence without time consuming GUI navigation</a:t>
            </a:r>
          </a:p>
        </p:txBody>
      </p:sp>
    </p:spTree>
    <p:extLst>
      <p:ext uri="{BB962C8B-B14F-4D97-AF65-F5344CB8AC3E}">
        <p14:creationId xmlns:p14="http://schemas.microsoft.com/office/powerpoint/2010/main" val="310078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Testing</a:t>
            </a:r>
          </a:p>
        </p:txBody>
      </p:sp>
    </p:spTree>
    <p:extLst>
      <p:ext uri="{BB962C8B-B14F-4D97-AF65-F5344CB8AC3E}">
        <p14:creationId xmlns:p14="http://schemas.microsoft.com/office/powerpoint/2010/main" val="2154097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Functional Requirements</a:t>
            </a:r>
          </a:p>
        </p:txBody>
      </p:sp>
      <p:sp>
        <p:nvSpPr>
          <p:cNvPr id="3" name="Content Placeholder 2"/>
          <p:cNvSpPr>
            <a:spLocks noGrp="1"/>
          </p:cNvSpPr>
          <p:nvPr>
            <p:ph idx="1"/>
          </p:nvPr>
        </p:nvSpPr>
        <p:spPr/>
        <p:txBody>
          <a:bodyPr>
            <a:noAutofit/>
          </a:bodyPr>
          <a:lstStyle/>
          <a:p>
            <a:r>
              <a:rPr lang="en-US" sz="2000" dirty="0"/>
              <a:t>R1: The system must be able to process many sets of images relevant to a specific surfactant or dispersant</a:t>
            </a:r>
          </a:p>
          <a:p>
            <a:r>
              <a:rPr lang="en-US" sz="2000" dirty="0"/>
              <a:t>R2: The system must accurately convert color images to binary images such that the difference between flow and non flow areas are obvious</a:t>
            </a:r>
          </a:p>
          <a:p>
            <a:r>
              <a:rPr lang="en-US" sz="2000" dirty="0"/>
              <a:t>R2.1: The system must determine the proper binary conversion threshold automatically for every image using Otsu’s method </a:t>
            </a:r>
          </a:p>
          <a:p>
            <a:r>
              <a:rPr lang="en-US" sz="2000" dirty="0"/>
              <a:t>R3: The system must be a self contained executable program that is well documented and intuitive enough for use by individuals without a Computer Science background</a:t>
            </a:r>
            <a:br>
              <a:rPr lang="en-US" sz="2000" dirty="0"/>
            </a:br>
            <a:endParaRPr lang="en-US" sz="2000" dirty="0"/>
          </a:p>
        </p:txBody>
      </p:sp>
    </p:spTree>
    <p:extLst>
      <p:ext uri="{BB962C8B-B14F-4D97-AF65-F5344CB8AC3E}">
        <p14:creationId xmlns:p14="http://schemas.microsoft.com/office/powerpoint/2010/main" val="386620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228" y="0"/>
            <a:ext cx="6290442" cy="1280890"/>
          </a:xfrm>
        </p:spPr>
        <p:txBody>
          <a:bodyPr/>
          <a:lstStyle/>
          <a:p>
            <a:pPr algn="ctr"/>
            <a:r>
              <a:rPr lang="en-US" dirty="0"/>
              <a:t>Use Case Diagram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4075" y="599090"/>
            <a:ext cx="4558490" cy="6258910"/>
          </a:xfrm>
        </p:spPr>
      </p:pic>
      <p:cxnSp>
        <p:nvCxnSpPr>
          <p:cNvPr id="4" name="Straight Connector 3"/>
          <p:cNvCxnSpPr/>
          <p:nvPr/>
        </p:nvCxnSpPr>
        <p:spPr>
          <a:xfrm flipV="1">
            <a:off x="5003800" y="1384300"/>
            <a:ext cx="1473200" cy="1625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03800" y="3009900"/>
            <a:ext cx="1473200" cy="2463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003800" y="3009900"/>
            <a:ext cx="147320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7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16949120"/>
              </p:ext>
            </p:extLst>
          </p:nvPr>
        </p:nvGraphicFramePr>
        <p:xfrm>
          <a:off x="731783" y="1276569"/>
          <a:ext cx="11272345" cy="4451132"/>
        </p:xfrm>
        <a:graphic>
          <a:graphicData uri="http://schemas.openxmlformats.org/drawingml/2006/table">
            <a:tbl>
              <a:tblPr firstRow="1" bandRow="1">
                <a:tableStyleId>{5C22544A-7EE6-4342-B048-85BDC9FD1C3A}</a:tableStyleId>
              </a:tblPr>
              <a:tblGrid>
                <a:gridCol w="4758751">
                  <a:extLst>
                    <a:ext uri="{9D8B030D-6E8A-4147-A177-3AD203B41FA5}">
                      <a16:colId xmlns:a16="http://schemas.microsoft.com/office/drawing/2014/main" val="20000"/>
                    </a:ext>
                  </a:extLst>
                </a:gridCol>
                <a:gridCol w="6513594">
                  <a:extLst>
                    <a:ext uri="{9D8B030D-6E8A-4147-A177-3AD203B41FA5}">
                      <a16:colId xmlns:a16="http://schemas.microsoft.com/office/drawing/2014/main" val="20001"/>
                    </a:ext>
                  </a:extLst>
                </a:gridCol>
              </a:tblGrid>
              <a:tr h="378572">
                <a:tc>
                  <a:txBody>
                    <a:bodyPr/>
                    <a:lstStyle/>
                    <a:p>
                      <a:r>
                        <a:rPr lang="en-US" dirty="0"/>
                        <a:t>User</a:t>
                      </a:r>
                    </a:p>
                  </a:txBody>
                  <a:tcPr/>
                </a:tc>
                <a:tc>
                  <a:txBody>
                    <a:bodyPr/>
                    <a:lstStyle/>
                    <a:p>
                      <a:r>
                        <a:rPr lang="en-US" dirty="0"/>
                        <a:t>System</a:t>
                      </a:r>
                    </a:p>
                  </a:txBody>
                  <a:tcPr/>
                </a:tc>
                <a:extLst>
                  <a:ext uri="{0D108BD9-81ED-4DB2-BD59-A6C34878D82A}">
                    <a16:rowId xmlns:a16="http://schemas.microsoft.com/office/drawing/2014/main" val="10000"/>
                  </a:ext>
                </a:extLst>
              </a:tr>
              <a:tr h="647907">
                <a:tc>
                  <a:txBody>
                    <a:bodyPr/>
                    <a:lstStyle/>
                    <a:p>
                      <a:r>
                        <a:rPr lang="en-US" dirty="0"/>
                        <a:t>1. TUCBW User specifies file names</a:t>
                      </a:r>
                    </a:p>
                  </a:txBody>
                  <a:tcPr/>
                </a:tc>
                <a:tc>
                  <a:txBody>
                    <a:bodyPr/>
                    <a:lstStyle/>
                    <a:p>
                      <a:r>
                        <a:rPr lang="en-US" dirty="0"/>
                        <a:t>2. System saves</a:t>
                      </a:r>
                      <a:r>
                        <a:rPr lang="en-US" baseline="0" dirty="0"/>
                        <a:t> folder names (‘</a:t>
                      </a:r>
                      <a:r>
                        <a:rPr lang="en-US" baseline="0" dirty="0" err="1"/>
                        <a:t>rawDataDir</a:t>
                      </a:r>
                      <a:r>
                        <a:rPr lang="en-US" baseline="0" dirty="0"/>
                        <a:t>’ folder, and ‘</a:t>
                      </a:r>
                      <a:r>
                        <a:rPr lang="en-US" baseline="0" dirty="0" err="1"/>
                        <a:t>binDataDir</a:t>
                      </a:r>
                      <a:r>
                        <a:rPr lang="en-US" baseline="0" dirty="0"/>
                        <a:t>’ folder) for future data preservation.</a:t>
                      </a:r>
                      <a:endParaRPr lang="en-US" dirty="0"/>
                    </a:p>
                  </a:txBody>
                  <a:tcPr/>
                </a:tc>
                <a:extLst>
                  <a:ext uri="{0D108BD9-81ED-4DB2-BD59-A6C34878D82A}">
                    <a16:rowId xmlns:a16="http://schemas.microsoft.com/office/drawing/2014/main" val="10001"/>
                  </a:ext>
                </a:extLst>
              </a:tr>
              <a:tr h="2499071">
                <a:tc>
                  <a:txBody>
                    <a:bodyPr/>
                    <a:lstStyle/>
                    <a:p>
                      <a:r>
                        <a:rPr lang="en-US" dirty="0"/>
                        <a:t>3. User pressing ‘run’ on the GUI</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 System</a:t>
                      </a:r>
                      <a:r>
                        <a:rPr lang="en-US" baseline="0" dirty="0"/>
                        <a:t> processes all images in the specified image folder, resulting in a list of binary images which will be saved in the ‘</a:t>
                      </a:r>
                      <a:r>
                        <a:rPr lang="en-US" baseline="0" dirty="0" err="1"/>
                        <a:t>binDataDir</a:t>
                      </a:r>
                      <a:r>
                        <a:rPr lang="en-US" baseline="0" dirty="0"/>
                        <a:t>’ folder the user previously specified. </a:t>
                      </a:r>
                      <a:r>
                        <a:rPr lang="en-US" dirty="0"/>
                        <a:t>The</a:t>
                      </a:r>
                      <a:r>
                        <a:rPr lang="en-US" baseline="0" dirty="0"/>
                        <a:t> resulting binary images are then processed to construct a table of data showing the amount of black and white pixels for each image.</a:t>
                      </a:r>
                      <a:endParaRPr lang="en-US" dirty="0"/>
                    </a:p>
                  </a:txBody>
                  <a:tcPr/>
                </a:tc>
                <a:extLst>
                  <a:ext uri="{0D108BD9-81ED-4DB2-BD59-A6C34878D82A}">
                    <a16:rowId xmlns:a16="http://schemas.microsoft.com/office/drawing/2014/main" val="10002"/>
                  </a:ext>
                </a:extLst>
              </a:tr>
              <a:tr h="925582">
                <a:tc>
                  <a:txBody>
                    <a:bodyPr/>
                    <a:lstStyle/>
                    <a:p>
                      <a:r>
                        <a:rPr lang="en-US" dirty="0"/>
                        <a:t>5.</a:t>
                      </a:r>
                      <a:r>
                        <a:rPr lang="en-US" baseline="0" dirty="0"/>
                        <a:t> TUCEW the user has the choice to save the data, or print the data. </a:t>
                      </a:r>
                      <a:endParaRPr lang="en-US" dirty="0"/>
                    </a:p>
                  </a:txBody>
                  <a:tcPr/>
                </a:tc>
                <a:tc>
                  <a:txBody>
                    <a:bodyPr/>
                    <a:lstStyle/>
                    <a:p>
                      <a:r>
                        <a:rPr lang="en-US" dirty="0"/>
                        <a:t>6.</a:t>
                      </a:r>
                      <a:r>
                        <a:rPr lang="en-US" baseline="0" dirty="0"/>
                        <a:t> Depending on what the user selects, the system will either create a file in which the data will be saved, or printed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89405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256" y="434923"/>
            <a:ext cx="8911687" cy="1280890"/>
          </a:xfrm>
        </p:spPr>
        <p:txBody>
          <a:bodyPr/>
          <a:lstStyle/>
          <a:p>
            <a:pPr algn="ctr"/>
            <a:r>
              <a:rPr lang="en-US" dirty="0"/>
              <a:t>Expanded use case(Stitching)</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90809550"/>
              </p:ext>
            </p:extLst>
          </p:nvPr>
        </p:nvGraphicFramePr>
        <p:xfrm>
          <a:off x="731783" y="1276569"/>
          <a:ext cx="11272345" cy="3814613"/>
        </p:xfrm>
        <a:graphic>
          <a:graphicData uri="http://schemas.openxmlformats.org/drawingml/2006/table">
            <a:tbl>
              <a:tblPr firstRow="1" bandRow="1">
                <a:tableStyleId>{5C22544A-7EE6-4342-B048-85BDC9FD1C3A}</a:tableStyleId>
              </a:tblPr>
              <a:tblGrid>
                <a:gridCol w="4758751">
                  <a:extLst>
                    <a:ext uri="{9D8B030D-6E8A-4147-A177-3AD203B41FA5}">
                      <a16:colId xmlns:a16="http://schemas.microsoft.com/office/drawing/2014/main" val="20000"/>
                    </a:ext>
                  </a:extLst>
                </a:gridCol>
                <a:gridCol w="6513594">
                  <a:extLst>
                    <a:ext uri="{9D8B030D-6E8A-4147-A177-3AD203B41FA5}">
                      <a16:colId xmlns:a16="http://schemas.microsoft.com/office/drawing/2014/main" val="20001"/>
                    </a:ext>
                  </a:extLst>
                </a:gridCol>
              </a:tblGrid>
              <a:tr h="378572">
                <a:tc>
                  <a:txBody>
                    <a:bodyPr/>
                    <a:lstStyle/>
                    <a:p>
                      <a:r>
                        <a:rPr lang="en-US" dirty="0"/>
                        <a:t>User</a:t>
                      </a:r>
                    </a:p>
                  </a:txBody>
                  <a:tcPr/>
                </a:tc>
                <a:tc>
                  <a:txBody>
                    <a:bodyPr/>
                    <a:lstStyle/>
                    <a:p>
                      <a:r>
                        <a:rPr lang="en-US" dirty="0"/>
                        <a:t>System</a:t>
                      </a:r>
                    </a:p>
                  </a:txBody>
                  <a:tcPr/>
                </a:tc>
                <a:extLst>
                  <a:ext uri="{0D108BD9-81ED-4DB2-BD59-A6C34878D82A}">
                    <a16:rowId xmlns:a16="http://schemas.microsoft.com/office/drawing/2014/main" val="10000"/>
                  </a:ext>
                </a:extLst>
              </a:tr>
              <a:tr h="647907">
                <a:tc>
                  <a:txBody>
                    <a:bodyPr/>
                    <a:lstStyle/>
                    <a:p>
                      <a:pPr rtl="0"/>
                      <a:r>
                        <a:rPr lang="en-US" dirty="0"/>
                        <a:t>1. </a:t>
                      </a:r>
                      <a:r>
                        <a:rPr lang="en-US" sz="1800" b="0" i="0" u="none" strike="noStrike" kern="1200" dirty="0">
                          <a:solidFill>
                            <a:schemeClr val="dk1"/>
                          </a:solidFill>
                          <a:effectLst/>
                          <a:latin typeface="+mn-lt"/>
                          <a:ea typeface="+mn-ea"/>
                          <a:cs typeface="+mn-cs"/>
                        </a:rPr>
                        <a:t>TUCBW The user selecting the file containing the colored image for stitching</a:t>
                      </a:r>
                      <a:endParaRPr lang="en-US" b="0" dirty="0">
                        <a:effectLst/>
                      </a:endParaRPr>
                    </a:p>
                  </a:txBody>
                  <a:tcPr/>
                </a:tc>
                <a:tc>
                  <a:txBody>
                    <a:bodyPr/>
                    <a:lstStyle/>
                    <a:p>
                      <a:r>
                        <a:rPr lang="en-US" dirty="0"/>
                        <a:t>2. </a:t>
                      </a:r>
                      <a:r>
                        <a:rPr lang="en-US" sz="1800" b="0" i="0" u="none" strike="noStrike" kern="1200" dirty="0">
                          <a:solidFill>
                            <a:schemeClr val="dk1"/>
                          </a:solidFill>
                          <a:effectLst/>
                          <a:latin typeface="+mn-lt"/>
                          <a:ea typeface="+mn-ea"/>
                          <a:cs typeface="+mn-cs"/>
                        </a:rPr>
                        <a:t>The system saves the folder names (‘</a:t>
                      </a:r>
                      <a:r>
                        <a:rPr lang="en-US" sz="1800" b="0" i="0" u="none" strike="noStrike" kern="1200" dirty="0" err="1">
                          <a:solidFill>
                            <a:schemeClr val="dk1"/>
                          </a:solidFill>
                          <a:effectLst/>
                          <a:latin typeface="+mn-lt"/>
                          <a:ea typeface="+mn-ea"/>
                          <a:cs typeface="+mn-cs"/>
                        </a:rPr>
                        <a:t>rawDataDir</a:t>
                      </a:r>
                      <a:r>
                        <a:rPr lang="en-US" sz="1800" b="0" i="0" u="none" strike="noStrike" kern="1200" dirty="0">
                          <a:solidFill>
                            <a:schemeClr val="dk1"/>
                          </a:solidFill>
                          <a:effectLst/>
                          <a:latin typeface="+mn-lt"/>
                          <a:ea typeface="+mn-ea"/>
                          <a:cs typeface="+mn-cs"/>
                        </a:rPr>
                        <a:t>’, and ‘</a:t>
                      </a:r>
                      <a:r>
                        <a:rPr lang="en-US" sz="1800" b="0" i="0" u="none" strike="noStrike" kern="1200" dirty="0" err="1">
                          <a:solidFill>
                            <a:schemeClr val="dk1"/>
                          </a:solidFill>
                          <a:effectLst/>
                          <a:latin typeface="+mn-lt"/>
                          <a:ea typeface="+mn-ea"/>
                          <a:cs typeface="+mn-cs"/>
                        </a:rPr>
                        <a:t>binDataDir</a:t>
                      </a:r>
                      <a:r>
                        <a:rPr lang="en-US" sz="1800" b="0" i="0" u="none" strike="noStrike" kern="1200" dirty="0">
                          <a:solidFill>
                            <a:schemeClr val="dk1"/>
                          </a:solidFill>
                          <a:effectLst/>
                          <a:latin typeface="+mn-lt"/>
                          <a:ea typeface="+mn-ea"/>
                          <a:cs typeface="+mn-cs"/>
                        </a:rPr>
                        <a:t>’ folder) for future data preservation.</a:t>
                      </a:r>
                      <a:endParaRPr lang="en-US" b="0" dirty="0"/>
                    </a:p>
                  </a:txBody>
                  <a:tcPr/>
                </a:tc>
                <a:extLst>
                  <a:ext uri="{0D108BD9-81ED-4DB2-BD59-A6C34878D82A}">
                    <a16:rowId xmlns:a16="http://schemas.microsoft.com/office/drawing/2014/main" val="10001"/>
                  </a:ext>
                </a:extLst>
              </a:tr>
              <a:tr h="1596059">
                <a:tc>
                  <a:txBody>
                    <a:bodyPr/>
                    <a:lstStyle/>
                    <a:p>
                      <a:r>
                        <a:rPr lang="en-US" dirty="0"/>
                        <a:t>3.</a:t>
                      </a:r>
                      <a:r>
                        <a:rPr lang="en-US" sz="1800" b="0" i="0" u="none" strike="noStrike" kern="1200" dirty="0">
                          <a:solidFill>
                            <a:schemeClr val="dk1"/>
                          </a:solidFill>
                          <a:effectLst/>
                          <a:latin typeface="+mn-lt"/>
                          <a:ea typeface="+mn-ea"/>
                          <a:cs typeface="+mn-cs"/>
                        </a:rPr>
                        <a:t> The user select the ‘stitch’ button on the GUI</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4. </a:t>
                      </a:r>
                      <a:r>
                        <a:rPr lang="en-US" sz="1800" b="0" i="0" u="none" strike="noStrike" kern="1200" dirty="0">
                          <a:solidFill>
                            <a:schemeClr val="dk1"/>
                          </a:solidFill>
                          <a:effectLst/>
                          <a:latin typeface="+mn-lt"/>
                          <a:ea typeface="+mn-ea"/>
                          <a:cs typeface="+mn-cs"/>
                        </a:rPr>
                        <a:t>The stitching method will go through the images in the file, and combine all of them into one composite image which will be used in future analysis.</a:t>
                      </a:r>
                      <a:endParaRPr lang="en-US" dirty="0"/>
                    </a:p>
                  </a:txBody>
                  <a:tcPr/>
                </a:tc>
                <a:extLst>
                  <a:ext uri="{0D108BD9-81ED-4DB2-BD59-A6C34878D82A}">
                    <a16:rowId xmlns:a16="http://schemas.microsoft.com/office/drawing/2014/main" val="10002"/>
                  </a:ext>
                </a:extLst>
              </a:tr>
              <a:tr h="925582">
                <a:tc>
                  <a:txBody>
                    <a:bodyPr/>
                    <a:lstStyle/>
                    <a:p>
                      <a:r>
                        <a:rPr lang="en-US" dirty="0"/>
                        <a:t>5.</a:t>
                      </a:r>
                      <a:r>
                        <a:rPr lang="en-US" baseline="0" dirty="0"/>
                        <a:t> </a:t>
                      </a:r>
                      <a:r>
                        <a:rPr lang="en-US" sz="1800" b="0" i="0" u="none" strike="noStrike" kern="1200" dirty="0">
                          <a:solidFill>
                            <a:schemeClr val="dk1"/>
                          </a:solidFill>
                          <a:effectLst/>
                          <a:latin typeface="+mn-lt"/>
                          <a:ea typeface="+mn-ea"/>
                          <a:cs typeface="+mn-cs"/>
                        </a:rPr>
                        <a:t>TUCEW The user has the choice to save or print the data.</a:t>
                      </a:r>
                      <a:endParaRPr lang="en-US" dirty="0"/>
                    </a:p>
                  </a:txBody>
                  <a:tcPr/>
                </a:tc>
                <a:tc>
                  <a:txBody>
                    <a:bodyPr/>
                    <a:lstStyle/>
                    <a:p>
                      <a:r>
                        <a:rPr lang="en-US" dirty="0"/>
                        <a:t>6.</a:t>
                      </a:r>
                      <a:r>
                        <a:rPr lang="en-US" baseline="0" dirty="0"/>
                        <a:t> </a:t>
                      </a:r>
                      <a:r>
                        <a:rPr lang="en-US" sz="1800" b="0" i="0" u="none" strike="noStrike" kern="1200" dirty="0">
                          <a:solidFill>
                            <a:schemeClr val="dk1"/>
                          </a:solidFill>
                          <a:effectLst/>
                          <a:latin typeface="+mn-lt"/>
                          <a:ea typeface="+mn-ea"/>
                          <a:cs typeface="+mn-cs"/>
                        </a:rPr>
                        <a:t>Depending on what the user selects, the image will be saved or printed.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40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548" y="407654"/>
            <a:ext cx="7642652" cy="5964125"/>
          </a:xfrm>
          <a:prstGeom prst="rect">
            <a:avLst/>
          </a:prstGeom>
        </p:spPr>
      </p:pic>
    </p:spTree>
    <p:extLst>
      <p:ext uri="{BB962C8B-B14F-4D97-AF65-F5344CB8AC3E}">
        <p14:creationId xmlns:p14="http://schemas.microsoft.com/office/powerpoint/2010/main" val="287742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4842" y="193417"/>
            <a:ext cx="5750158" cy="6356300"/>
          </a:xfrm>
        </p:spPr>
      </p:pic>
    </p:spTree>
    <p:extLst>
      <p:ext uri="{BB962C8B-B14F-4D97-AF65-F5344CB8AC3E}">
        <p14:creationId xmlns:p14="http://schemas.microsoft.com/office/powerpoint/2010/main" val="24054606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385</TotalTime>
  <Words>807</Words>
  <Application>Microsoft Office PowerPoint</Application>
  <PresentationFormat>Widescreen</PresentationFormat>
  <Paragraphs>113</Paragraphs>
  <Slides>30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Century Gothic</vt:lpstr>
      <vt:lpstr>Wingdings 3</vt:lpstr>
      <vt:lpstr>Wisp</vt:lpstr>
      <vt:lpstr>Pixels</vt:lpstr>
      <vt:lpstr>Summary(Updates)</vt:lpstr>
      <vt:lpstr>Functional requirements</vt:lpstr>
      <vt:lpstr>Non Functional Requirements</vt:lpstr>
      <vt:lpstr>Use Case Diagram</vt:lpstr>
      <vt:lpstr>Expanded use case </vt:lpstr>
      <vt:lpstr>Expanded use case(Stitching)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Model</vt:lpstr>
      <vt:lpstr>Architectural Model</vt:lpstr>
      <vt:lpstr>Team Member Work Accomplished</vt:lpstr>
      <vt:lpstr>Schedule</vt:lpstr>
      <vt:lpstr>Conversion Threshold Automation</vt:lpstr>
      <vt:lpstr>Conversion Threshold Automation (Cont.)</vt:lpstr>
      <vt:lpstr>PowerPoint Presentation</vt:lpstr>
      <vt:lpstr>Image Stitching Problem </vt:lpstr>
      <vt:lpstr>Image Stitching Problem</vt:lpstr>
      <vt:lpstr>Image Stitching Problem</vt:lpstr>
      <vt:lpstr>Testing</vt:lpstr>
      <vt:lpstr>Interface</vt:lpstr>
      <vt:lpstr>Interface Labeled</vt:lpstr>
      <vt:lpstr>Testing</vt:lpstr>
      <vt:lpstr>Testing</vt:lpstr>
      <vt:lpstr>Testing</vt:lpstr>
    </vt:vector>
  </TitlesOfParts>
  <Company>Midwestern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Pixels</dc:title>
  <dc:creator>BO119LabStudent</dc:creator>
  <cp:lastModifiedBy>Kem Andrew</cp:lastModifiedBy>
  <cp:revision>17</cp:revision>
  <dcterms:created xsi:type="dcterms:W3CDTF">2016-04-11T15:03:34Z</dcterms:created>
  <dcterms:modified xsi:type="dcterms:W3CDTF">2016-05-02T13:55:15Z</dcterms:modified>
</cp:coreProperties>
</file>